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rben" panose="020B0604020202020204" charset="0"/>
      <p:bold r:id="rId18"/>
    </p:embeddedFont>
    <p:embeddedFont>
      <p:font typeface="Quintessential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9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213360" y="5528901"/>
            <a:ext cx="871728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Somogyiné                                        Asztalosné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Dr. Petik Krisztina                              Elekes Szende                         Dr. Papp Miklós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hu-HU" sz="180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pszichológus                                           pszichológus                              pap, morálteológus</a:t>
            </a:r>
            <a:endParaRPr sz="2000" i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 descr="A képen szöveg látható&#10;&#10;Automatikusan generált leírás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151" y="0"/>
            <a:ext cx="2776850" cy="148336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594360" y="211804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0"/>
              <a:buFont typeface="Quintessential"/>
              <a:buNone/>
            </a:pPr>
            <a:r>
              <a:rPr lang="hu-HU" sz="8000" b="1" dirty="0">
                <a:solidFill>
                  <a:srgbClr val="C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Advent </a:t>
            </a:r>
            <a:br>
              <a:rPr lang="hu-HU" sz="8000" b="1" dirty="0">
                <a:solidFill>
                  <a:srgbClr val="C00000"/>
                </a:solidFill>
                <a:latin typeface="Quintessential"/>
                <a:ea typeface="Quintessential"/>
                <a:cs typeface="Quintessential"/>
                <a:sym typeface="Quintessential"/>
              </a:rPr>
            </a:br>
            <a:r>
              <a:rPr lang="hu-HU" sz="8000" b="1" dirty="0">
                <a:solidFill>
                  <a:srgbClr val="C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„másként”</a:t>
            </a:r>
            <a:endParaRPr sz="8000" dirty="0"/>
          </a:p>
        </p:txBody>
      </p:sp>
      <p:pic>
        <p:nvPicPr>
          <p:cNvPr id="87" name="Google Shape;87;p13" descr="Christmas Gif - ID: 209304 - Gif Abyss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20" y="241945"/>
            <a:ext cx="1533714" cy="145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1700" y="62357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0" y="465457"/>
            <a:ext cx="9133840" cy="232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 Black"/>
              <a:buNone/>
            </a:pPr>
            <a:r>
              <a:rPr lang="hu-HU" sz="6600" b="1" dirty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Összezártság és nyitottság </a:t>
            </a:r>
            <a:endParaRPr dirty="0"/>
          </a:p>
        </p:txBody>
      </p:sp>
      <p:sp>
        <p:nvSpPr>
          <p:cNvPr id="94" name="Google Shape;94;p14"/>
          <p:cNvSpPr/>
          <p:nvPr/>
        </p:nvSpPr>
        <p:spPr>
          <a:xfrm>
            <a:off x="243840" y="3394632"/>
            <a:ext cx="3078480" cy="937263"/>
          </a:xfrm>
          <a:custGeom>
            <a:avLst/>
            <a:gdLst/>
            <a:ahLst/>
            <a:cxnLst/>
            <a:rect l="l" t="t" r="r" b="b"/>
            <a:pathLst>
              <a:path w="3078480" h="937263" fill="none" extrusionOk="0">
                <a:moveTo>
                  <a:pt x="0" y="156214"/>
                </a:moveTo>
                <a:cubicBezTo>
                  <a:pt x="-21803" y="70837"/>
                  <a:pt x="76450" y="-11737"/>
                  <a:pt x="156214" y="0"/>
                </a:cubicBezTo>
                <a:cubicBezTo>
                  <a:pt x="352105" y="-31364"/>
                  <a:pt x="597154" y="45487"/>
                  <a:pt x="737085" y="0"/>
                </a:cubicBezTo>
                <a:cubicBezTo>
                  <a:pt x="877016" y="-45487"/>
                  <a:pt x="1127503" y="38838"/>
                  <a:pt x="1234974" y="0"/>
                </a:cubicBezTo>
                <a:cubicBezTo>
                  <a:pt x="1342445" y="-38838"/>
                  <a:pt x="1616718" y="11275"/>
                  <a:pt x="1788185" y="0"/>
                </a:cubicBezTo>
                <a:cubicBezTo>
                  <a:pt x="1959652" y="-11275"/>
                  <a:pt x="2156199" y="6620"/>
                  <a:pt x="2258414" y="0"/>
                </a:cubicBezTo>
                <a:cubicBezTo>
                  <a:pt x="2360629" y="-6620"/>
                  <a:pt x="2710515" y="42112"/>
                  <a:pt x="2922266" y="0"/>
                </a:cubicBezTo>
                <a:cubicBezTo>
                  <a:pt x="2997517" y="22131"/>
                  <a:pt x="3074240" y="64313"/>
                  <a:pt x="3078480" y="156214"/>
                </a:cubicBezTo>
                <a:cubicBezTo>
                  <a:pt x="3093157" y="292165"/>
                  <a:pt x="3042365" y="408911"/>
                  <a:pt x="3078480" y="474880"/>
                </a:cubicBezTo>
                <a:cubicBezTo>
                  <a:pt x="3114595" y="540849"/>
                  <a:pt x="3051629" y="668859"/>
                  <a:pt x="3078480" y="781049"/>
                </a:cubicBezTo>
                <a:cubicBezTo>
                  <a:pt x="3072944" y="884585"/>
                  <a:pt x="3005160" y="926616"/>
                  <a:pt x="2922266" y="937263"/>
                </a:cubicBezTo>
                <a:cubicBezTo>
                  <a:pt x="2664418" y="981051"/>
                  <a:pt x="2491393" y="915088"/>
                  <a:pt x="2369056" y="937263"/>
                </a:cubicBezTo>
                <a:cubicBezTo>
                  <a:pt x="2246719" y="959438"/>
                  <a:pt x="1974511" y="917826"/>
                  <a:pt x="1871166" y="937263"/>
                </a:cubicBezTo>
                <a:cubicBezTo>
                  <a:pt x="1767821" y="956700"/>
                  <a:pt x="1507365" y="913776"/>
                  <a:pt x="1400937" y="937263"/>
                </a:cubicBezTo>
                <a:cubicBezTo>
                  <a:pt x="1294509" y="960750"/>
                  <a:pt x="1038963" y="924467"/>
                  <a:pt x="903048" y="937263"/>
                </a:cubicBezTo>
                <a:cubicBezTo>
                  <a:pt x="767133" y="950059"/>
                  <a:pt x="477322" y="880581"/>
                  <a:pt x="156214" y="937263"/>
                </a:cubicBezTo>
                <a:cubicBezTo>
                  <a:pt x="86978" y="932753"/>
                  <a:pt x="-3616" y="892373"/>
                  <a:pt x="0" y="781049"/>
                </a:cubicBezTo>
                <a:cubicBezTo>
                  <a:pt x="-25322" y="718676"/>
                  <a:pt x="20821" y="599046"/>
                  <a:pt x="0" y="481128"/>
                </a:cubicBezTo>
                <a:cubicBezTo>
                  <a:pt x="-20821" y="363210"/>
                  <a:pt x="38727" y="312993"/>
                  <a:pt x="0" y="156214"/>
                </a:cubicBezTo>
                <a:close/>
              </a:path>
              <a:path w="3078480" h="937263" extrusionOk="0">
                <a:moveTo>
                  <a:pt x="0" y="156214"/>
                </a:moveTo>
                <a:cubicBezTo>
                  <a:pt x="-13185" y="61806"/>
                  <a:pt x="65443" y="1687"/>
                  <a:pt x="156214" y="0"/>
                </a:cubicBezTo>
                <a:cubicBezTo>
                  <a:pt x="407919" y="-58199"/>
                  <a:pt x="530673" y="40225"/>
                  <a:pt x="764745" y="0"/>
                </a:cubicBezTo>
                <a:cubicBezTo>
                  <a:pt x="998817" y="-40225"/>
                  <a:pt x="1123629" y="5006"/>
                  <a:pt x="1290295" y="0"/>
                </a:cubicBezTo>
                <a:cubicBezTo>
                  <a:pt x="1456961" y="-5006"/>
                  <a:pt x="1623925" y="44060"/>
                  <a:pt x="1788185" y="0"/>
                </a:cubicBezTo>
                <a:cubicBezTo>
                  <a:pt x="1952445" y="-44060"/>
                  <a:pt x="2114555" y="28958"/>
                  <a:pt x="2369056" y="0"/>
                </a:cubicBezTo>
                <a:cubicBezTo>
                  <a:pt x="2623557" y="-28958"/>
                  <a:pt x="2761856" y="23243"/>
                  <a:pt x="2922266" y="0"/>
                </a:cubicBezTo>
                <a:cubicBezTo>
                  <a:pt x="3013482" y="-8041"/>
                  <a:pt x="3066629" y="80354"/>
                  <a:pt x="3078480" y="156214"/>
                </a:cubicBezTo>
                <a:cubicBezTo>
                  <a:pt x="3100140" y="248610"/>
                  <a:pt x="3063614" y="337938"/>
                  <a:pt x="3078480" y="468632"/>
                </a:cubicBezTo>
                <a:cubicBezTo>
                  <a:pt x="3093346" y="599326"/>
                  <a:pt x="3064450" y="647852"/>
                  <a:pt x="3078480" y="781049"/>
                </a:cubicBezTo>
                <a:cubicBezTo>
                  <a:pt x="3058200" y="866164"/>
                  <a:pt x="3013739" y="923009"/>
                  <a:pt x="2922266" y="937263"/>
                </a:cubicBezTo>
                <a:cubicBezTo>
                  <a:pt x="2634864" y="996742"/>
                  <a:pt x="2533438" y="897590"/>
                  <a:pt x="2341395" y="937263"/>
                </a:cubicBezTo>
                <a:cubicBezTo>
                  <a:pt x="2149352" y="976936"/>
                  <a:pt x="2000376" y="890267"/>
                  <a:pt x="1732864" y="937263"/>
                </a:cubicBezTo>
                <a:cubicBezTo>
                  <a:pt x="1465352" y="984259"/>
                  <a:pt x="1390012" y="889408"/>
                  <a:pt x="1124332" y="937263"/>
                </a:cubicBezTo>
                <a:cubicBezTo>
                  <a:pt x="858652" y="985118"/>
                  <a:pt x="558510" y="868977"/>
                  <a:pt x="156214" y="937263"/>
                </a:cubicBezTo>
                <a:cubicBezTo>
                  <a:pt x="62779" y="930517"/>
                  <a:pt x="-12299" y="848939"/>
                  <a:pt x="0" y="781049"/>
                </a:cubicBezTo>
                <a:cubicBezTo>
                  <a:pt x="-798" y="670409"/>
                  <a:pt x="4094" y="602714"/>
                  <a:pt x="0" y="462383"/>
                </a:cubicBezTo>
                <a:cubicBezTo>
                  <a:pt x="-4094" y="322052"/>
                  <a:pt x="11278" y="245346"/>
                  <a:pt x="0" y="156214"/>
                </a:cubicBezTo>
                <a:close/>
              </a:path>
            </a:pathLst>
          </a:custGeom>
          <a:solidFill>
            <a:srgbClr val="F7CA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>
                <a:solidFill>
                  <a:srgbClr val="0C0C0C"/>
                </a:solidFill>
                <a:latin typeface="Corben"/>
                <a:ea typeface="Corben"/>
                <a:cs typeface="Corben"/>
                <a:sym typeface="Corben"/>
              </a:rPr>
              <a:t>Testi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0C0C0C"/>
                </a:solidFill>
                <a:latin typeface="Corben"/>
                <a:ea typeface="Corben"/>
                <a:cs typeface="Corben"/>
                <a:sym typeface="Corben"/>
              </a:rPr>
              <a:t>dimenzió</a:t>
            </a:r>
            <a:endParaRPr dirty="0"/>
          </a:p>
        </p:txBody>
      </p:sp>
      <p:sp>
        <p:nvSpPr>
          <p:cNvPr id="95" name="Google Shape;95;p14"/>
          <p:cNvSpPr/>
          <p:nvPr/>
        </p:nvSpPr>
        <p:spPr>
          <a:xfrm>
            <a:off x="2453640" y="4494209"/>
            <a:ext cx="3510280" cy="937263"/>
          </a:xfrm>
          <a:custGeom>
            <a:avLst/>
            <a:gdLst/>
            <a:ahLst/>
            <a:cxnLst/>
            <a:rect l="l" t="t" r="r" b="b"/>
            <a:pathLst>
              <a:path w="3510280" h="937263" fill="none" extrusionOk="0">
                <a:moveTo>
                  <a:pt x="0" y="156214"/>
                </a:moveTo>
                <a:cubicBezTo>
                  <a:pt x="13183" y="49514"/>
                  <a:pt x="70173" y="-19996"/>
                  <a:pt x="156214" y="0"/>
                </a:cubicBezTo>
                <a:cubicBezTo>
                  <a:pt x="377318" y="-25910"/>
                  <a:pt x="532669" y="56167"/>
                  <a:pt x="657211" y="0"/>
                </a:cubicBezTo>
                <a:cubicBezTo>
                  <a:pt x="781753" y="-56167"/>
                  <a:pt x="918159" y="11300"/>
                  <a:pt x="1158208" y="0"/>
                </a:cubicBezTo>
                <a:cubicBezTo>
                  <a:pt x="1398257" y="-11300"/>
                  <a:pt x="1617060" y="22680"/>
                  <a:pt x="1755140" y="0"/>
                </a:cubicBezTo>
                <a:cubicBezTo>
                  <a:pt x="1893220" y="-22680"/>
                  <a:pt x="1997791" y="11845"/>
                  <a:pt x="2224158" y="0"/>
                </a:cubicBezTo>
                <a:cubicBezTo>
                  <a:pt x="2450525" y="-11845"/>
                  <a:pt x="2534177" y="10859"/>
                  <a:pt x="2821091" y="0"/>
                </a:cubicBezTo>
                <a:cubicBezTo>
                  <a:pt x="3108005" y="-10859"/>
                  <a:pt x="3147133" y="28908"/>
                  <a:pt x="3354066" y="0"/>
                </a:cubicBezTo>
                <a:cubicBezTo>
                  <a:pt x="3439312" y="2827"/>
                  <a:pt x="3495706" y="68164"/>
                  <a:pt x="3510280" y="156214"/>
                </a:cubicBezTo>
                <a:cubicBezTo>
                  <a:pt x="3537602" y="247310"/>
                  <a:pt x="3481295" y="328473"/>
                  <a:pt x="3510280" y="468632"/>
                </a:cubicBezTo>
                <a:cubicBezTo>
                  <a:pt x="3539265" y="608791"/>
                  <a:pt x="3496812" y="674642"/>
                  <a:pt x="3510280" y="781049"/>
                </a:cubicBezTo>
                <a:cubicBezTo>
                  <a:pt x="3510890" y="869688"/>
                  <a:pt x="3440130" y="931689"/>
                  <a:pt x="3354066" y="937263"/>
                </a:cubicBezTo>
                <a:cubicBezTo>
                  <a:pt x="3200887" y="953750"/>
                  <a:pt x="2928398" y="935571"/>
                  <a:pt x="2789112" y="937263"/>
                </a:cubicBezTo>
                <a:cubicBezTo>
                  <a:pt x="2649826" y="938955"/>
                  <a:pt x="2536691" y="930048"/>
                  <a:pt x="2352072" y="937263"/>
                </a:cubicBezTo>
                <a:cubicBezTo>
                  <a:pt x="2167453" y="944478"/>
                  <a:pt x="2067774" y="910988"/>
                  <a:pt x="1819097" y="937263"/>
                </a:cubicBezTo>
                <a:cubicBezTo>
                  <a:pt x="1570420" y="963538"/>
                  <a:pt x="1598324" y="885405"/>
                  <a:pt x="1382057" y="937263"/>
                </a:cubicBezTo>
                <a:cubicBezTo>
                  <a:pt x="1165790" y="989121"/>
                  <a:pt x="1157983" y="911854"/>
                  <a:pt x="945017" y="937263"/>
                </a:cubicBezTo>
                <a:cubicBezTo>
                  <a:pt x="732051" y="962672"/>
                  <a:pt x="482337" y="915995"/>
                  <a:pt x="156214" y="937263"/>
                </a:cubicBezTo>
                <a:cubicBezTo>
                  <a:pt x="64217" y="931769"/>
                  <a:pt x="-850" y="873617"/>
                  <a:pt x="0" y="781049"/>
                </a:cubicBezTo>
                <a:cubicBezTo>
                  <a:pt x="-17868" y="648793"/>
                  <a:pt x="4927" y="544546"/>
                  <a:pt x="0" y="468632"/>
                </a:cubicBezTo>
                <a:cubicBezTo>
                  <a:pt x="-4927" y="392718"/>
                  <a:pt x="27816" y="221160"/>
                  <a:pt x="0" y="156214"/>
                </a:cubicBezTo>
                <a:close/>
              </a:path>
              <a:path w="3510280" h="937263" extrusionOk="0">
                <a:moveTo>
                  <a:pt x="0" y="156214"/>
                </a:moveTo>
                <a:cubicBezTo>
                  <a:pt x="13705" y="70134"/>
                  <a:pt x="53211" y="14657"/>
                  <a:pt x="156214" y="0"/>
                </a:cubicBezTo>
                <a:cubicBezTo>
                  <a:pt x="300648" y="-33625"/>
                  <a:pt x="607455" y="1013"/>
                  <a:pt x="721168" y="0"/>
                </a:cubicBezTo>
                <a:cubicBezTo>
                  <a:pt x="834881" y="-1013"/>
                  <a:pt x="1046903" y="45210"/>
                  <a:pt x="1190186" y="0"/>
                </a:cubicBezTo>
                <a:cubicBezTo>
                  <a:pt x="1333469" y="-45210"/>
                  <a:pt x="1494082" y="1380"/>
                  <a:pt x="1627226" y="0"/>
                </a:cubicBezTo>
                <a:cubicBezTo>
                  <a:pt x="1760370" y="-1380"/>
                  <a:pt x="1961154" y="15710"/>
                  <a:pt x="2160201" y="0"/>
                </a:cubicBezTo>
                <a:cubicBezTo>
                  <a:pt x="2359248" y="-15710"/>
                  <a:pt x="2507272" y="21932"/>
                  <a:pt x="2661198" y="0"/>
                </a:cubicBezTo>
                <a:cubicBezTo>
                  <a:pt x="2815124" y="-21932"/>
                  <a:pt x="3164452" y="43767"/>
                  <a:pt x="3354066" y="0"/>
                </a:cubicBezTo>
                <a:cubicBezTo>
                  <a:pt x="3433488" y="21131"/>
                  <a:pt x="3508058" y="49242"/>
                  <a:pt x="3510280" y="156214"/>
                </a:cubicBezTo>
                <a:cubicBezTo>
                  <a:pt x="3532170" y="304889"/>
                  <a:pt x="3508604" y="326982"/>
                  <a:pt x="3510280" y="462383"/>
                </a:cubicBezTo>
                <a:cubicBezTo>
                  <a:pt x="3511956" y="597784"/>
                  <a:pt x="3483374" y="670896"/>
                  <a:pt x="3510280" y="781049"/>
                </a:cubicBezTo>
                <a:cubicBezTo>
                  <a:pt x="3504605" y="855972"/>
                  <a:pt x="3440409" y="956049"/>
                  <a:pt x="3354066" y="937263"/>
                </a:cubicBezTo>
                <a:cubicBezTo>
                  <a:pt x="3229074" y="989941"/>
                  <a:pt x="3037679" y="929622"/>
                  <a:pt x="2885048" y="937263"/>
                </a:cubicBezTo>
                <a:cubicBezTo>
                  <a:pt x="2732417" y="944904"/>
                  <a:pt x="2495757" y="875928"/>
                  <a:pt x="2288115" y="937263"/>
                </a:cubicBezTo>
                <a:cubicBezTo>
                  <a:pt x="2080473" y="998598"/>
                  <a:pt x="1935708" y="892143"/>
                  <a:pt x="1787119" y="937263"/>
                </a:cubicBezTo>
                <a:cubicBezTo>
                  <a:pt x="1638530" y="982383"/>
                  <a:pt x="1430403" y="910230"/>
                  <a:pt x="1254143" y="937263"/>
                </a:cubicBezTo>
                <a:cubicBezTo>
                  <a:pt x="1077883" y="964296"/>
                  <a:pt x="886102" y="919162"/>
                  <a:pt x="657211" y="937263"/>
                </a:cubicBezTo>
                <a:cubicBezTo>
                  <a:pt x="428320" y="955364"/>
                  <a:pt x="400661" y="892048"/>
                  <a:pt x="156214" y="937263"/>
                </a:cubicBezTo>
                <a:cubicBezTo>
                  <a:pt x="79361" y="942557"/>
                  <a:pt x="-24630" y="861712"/>
                  <a:pt x="0" y="781049"/>
                </a:cubicBezTo>
                <a:cubicBezTo>
                  <a:pt x="-32265" y="674478"/>
                  <a:pt x="7682" y="543124"/>
                  <a:pt x="0" y="481128"/>
                </a:cubicBezTo>
                <a:cubicBezTo>
                  <a:pt x="-7682" y="419132"/>
                  <a:pt x="37872" y="243119"/>
                  <a:pt x="0" y="156214"/>
                </a:cubicBezTo>
                <a:close/>
              </a:path>
            </a:pathLst>
          </a:custGeom>
          <a:solidFill>
            <a:srgbClr val="F7CA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>
                <a:solidFill>
                  <a:srgbClr val="0C0C0C"/>
                </a:solidFill>
                <a:latin typeface="Corben"/>
                <a:ea typeface="Corben"/>
                <a:cs typeface="Corben"/>
                <a:sym typeface="Corben"/>
              </a:rPr>
              <a:t>Lelki, pszichés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rgbClr val="0C0C0C"/>
                </a:solidFill>
                <a:latin typeface="Corben"/>
                <a:ea typeface="Corben"/>
                <a:cs typeface="Corben"/>
                <a:sym typeface="Corben"/>
              </a:rPr>
              <a:t>kérdések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4572000" y="5614344"/>
            <a:ext cx="4226560" cy="937264"/>
          </a:xfrm>
          <a:custGeom>
            <a:avLst/>
            <a:gdLst/>
            <a:ahLst/>
            <a:cxnLst/>
            <a:rect l="l" t="t" r="r" b="b"/>
            <a:pathLst>
              <a:path w="4226560" h="937264" fill="none" extrusionOk="0">
                <a:moveTo>
                  <a:pt x="0" y="156214"/>
                </a:moveTo>
                <a:cubicBezTo>
                  <a:pt x="-12536" y="55179"/>
                  <a:pt x="75898" y="2729"/>
                  <a:pt x="156214" y="0"/>
                </a:cubicBezTo>
                <a:cubicBezTo>
                  <a:pt x="351649" y="-72215"/>
                  <a:pt x="636035" y="67316"/>
                  <a:pt x="793658" y="0"/>
                </a:cubicBezTo>
                <a:cubicBezTo>
                  <a:pt x="951281" y="-67316"/>
                  <a:pt x="1074755" y="32799"/>
                  <a:pt x="1235396" y="0"/>
                </a:cubicBezTo>
                <a:cubicBezTo>
                  <a:pt x="1396037" y="-32799"/>
                  <a:pt x="1662021" y="18205"/>
                  <a:pt x="1794558" y="0"/>
                </a:cubicBezTo>
                <a:cubicBezTo>
                  <a:pt x="1927095" y="-18205"/>
                  <a:pt x="2264085" y="12377"/>
                  <a:pt x="2432002" y="0"/>
                </a:cubicBezTo>
                <a:cubicBezTo>
                  <a:pt x="2599919" y="-12377"/>
                  <a:pt x="2864740" y="59133"/>
                  <a:pt x="3069447" y="0"/>
                </a:cubicBezTo>
                <a:cubicBezTo>
                  <a:pt x="3274154" y="-59133"/>
                  <a:pt x="3808109" y="120055"/>
                  <a:pt x="4070346" y="0"/>
                </a:cubicBezTo>
                <a:cubicBezTo>
                  <a:pt x="4167363" y="16507"/>
                  <a:pt x="4217143" y="68549"/>
                  <a:pt x="4226560" y="156214"/>
                </a:cubicBezTo>
                <a:cubicBezTo>
                  <a:pt x="4246316" y="284009"/>
                  <a:pt x="4209909" y="339610"/>
                  <a:pt x="4226560" y="456135"/>
                </a:cubicBezTo>
                <a:cubicBezTo>
                  <a:pt x="4243211" y="572660"/>
                  <a:pt x="4225004" y="695573"/>
                  <a:pt x="4226560" y="781050"/>
                </a:cubicBezTo>
                <a:cubicBezTo>
                  <a:pt x="4223245" y="879293"/>
                  <a:pt x="4153031" y="921606"/>
                  <a:pt x="4070346" y="937264"/>
                </a:cubicBezTo>
                <a:cubicBezTo>
                  <a:pt x="3890137" y="944468"/>
                  <a:pt x="3588797" y="906052"/>
                  <a:pt x="3432902" y="937264"/>
                </a:cubicBezTo>
                <a:cubicBezTo>
                  <a:pt x="3277007" y="968476"/>
                  <a:pt x="3112903" y="907757"/>
                  <a:pt x="2952023" y="937264"/>
                </a:cubicBezTo>
                <a:cubicBezTo>
                  <a:pt x="2791143" y="966771"/>
                  <a:pt x="2691637" y="897940"/>
                  <a:pt x="2432002" y="937264"/>
                </a:cubicBezTo>
                <a:cubicBezTo>
                  <a:pt x="2172367" y="976588"/>
                  <a:pt x="2035240" y="877694"/>
                  <a:pt x="1872840" y="937264"/>
                </a:cubicBezTo>
                <a:cubicBezTo>
                  <a:pt x="1710440" y="996834"/>
                  <a:pt x="1553097" y="924030"/>
                  <a:pt x="1431103" y="937264"/>
                </a:cubicBezTo>
                <a:cubicBezTo>
                  <a:pt x="1309109" y="950498"/>
                  <a:pt x="1078882" y="923622"/>
                  <a:pt x="871941" y="937264"/>
                </a:cubicBezTo>
                <a:cubicBezTo>
                  <a:pt x="665000" y="950906"/>
                  <a:pt x="311121" y="882909"/>
                  <a:pt x="156214" y="937264"/>
                </a:cubicBezTo>
                <a:cubicBezTo>
                  <a:pt x="66238" y="931741"/>
                  <a:pt x="1294" y="841757"/>
                  <a:pt x="0" y="781050"/>
                </a:cubicBezTo>
                <a:cubicBezTo>
                  <a:pt x="-8733" y="691411"/>
                  <a:pt x="4051" y="591196"/>
                  <a:pt x="0" y="462384"/>
                </a:cubicBezTo>
                <a:cubicBezTo>
                  <a:pt x="-4051" y="333572"/>
                  <a:pt x="30948" y="242441"/>
                  <a:pt x="0" y="156214"/>
                </a:cubicBezTo>
                <a:close/>
              </a:path>
              <a:path w="4226560" h="937264" extrusionOk="0">
                <a:moveTo>
                  <a:pt x="0" y="156214"/>
                </a:moveTo>
                <a:cubicBezTo>
                  <a:pt x="-11817" y="70375"/>
                  <a:pt x="63561" y="-3983"/>
                  <a:pt x="156214" y="0"/>
                </a:cubicBezTo>
                <a:cubicBezTo>
                  <a:pt x="322809" y="-63995"/>
                  <a:pt x="503165" y="58299"/>
                  <a:pt x="715376" y="0"/>
                </a:cubicBezTo>
                <a:cubicBezTo>
                  <a:pt x="927587" y="-58299"/>
                  <a:pt x="1040357" y="53685"/>
                  <a:pt x="1235396" y="0"/>
                </a:cubicBezTo>
                <a:cubicBezTo>
                  <a:pt x="1430435" y="-53685"/>
                  <a:pt x="1533861" y="24662"/>
                  <a:pt x="1794558" y="0"/>
                </a:cubicBezTo>
                <a:cubicBezTo>
                  <a:pt x="2055255" y="-24662"/>
                  <a:pt x="2066169" y="804"/>
                  <a:pt x="2275437" y="0"/>
                </a:cubicBezTo>
                <a:cubicBezTo>
                  <a:pt x="2484705" y="-804"/>
                  <a:pt x="2637365" y="38452"/>
                  <a:pt x="2912881" y="0"/>
                </a:cubicBezTo>
                <a:cubicBezTo>
                  <a:pt x="3188397" y="-38452"/>
                  <a:pt x="3217538" y="2908"/>
                  <a:pt x="3393760" y="0"/>
                </a:cubicBezTo>
                <a:cubicBezTo>
                  <a:pt x="3569982" y="-2908"/>
                  <a:pt x="3855643" y="68549"/>
                  <a:pt x="4070346" y="0"/>
                </a:cubicBezTo>
                <a:cubicBezTo>
                  <a:pt x="4182197" y="1665"/>
                  <a:pt x="4221559" y="71990"/>
                  <a:pt x="4226560" y="156214"/>
                </a:cubicBezTo>
                <a:cubicBezTo>
                  <a:pt x="4229274" y="298420"/>
                  <a:pt x="4196253" y="321143"/>
                  <a:pt x="4226560" y="468632"/>
                </a:cubicBezTo>
                <a:cubicBezTo>
                  <a:pt x="4256867" y="616121"/>
                  <a:pt x="4211201" y="714681"/>
                  <a:pt x="4226560" y="781050"/>
                </a:cubicBezTo>
                <a:cubicBezTo>
                  <a:pt x="4235233" y="868816"/>
                  <a:pt x="4161958" y="938886"/>
                  <a:pt x="4070346" y="937264"/>
                </a:cubicBezTo>
                <a:cubicBezTo>
                  <a:pt x="3807722" y="985031"/>
                  <a:pt x="3718261" y="924365"/>
                  <a:pt x="3511184" y="937264"/>
                </a:cubicBezTo>
                <a:cubicBezTo>
                  <a:pt x="3304107" y="950163"/>
                  <a:pt x="3184305" y="911730"/>
                  <a:pt x="3069447" y="937264"/>
                </a:cubicBezTo>
                <a:cubicBezTo>
                  <a:pt x="2954589" y="962798"/>
                  <a:pt x="2724702" y="910132"/>
                  <a:pt x="2627709" y="937264"/>
                </a:cubicBezTo>
                <a:cubicBezTo>
                  <a:pt x="2530716" y="964396"/>
                  <a:pt x="2125479" y="903947"/>
                  <a:pt x="1990264" y="937264"/>
                </a:cubicBezTo>
                <a:cubicBezTo>
                  <a:pt x="1855050" y="970581"/>
                  <a:pt x="1677275" y="893334"/>
                  <a:pt x="1391961" y="937264"/>
                </a:cubicBezTo>
                <a:cubicBezTo>
                  <a:pt x="1106647" y="981194"/>
                  <a:pt x="1080864" y="916637"/>
                  <a:pt x="793658" y="937264"/>
                </a:cubicBezTo>
                <a:cubicBezTo>
                  <a:pt x="506452" y="957891"/>
                  <a:pt x="356940" y="899865"/>
                  <a:pt x="156214" y="937264"/>
                </a:cubicBezTo>
                <a:cubicBezTo>
                  <a:pt x="56076" y="918485"/>
                  <a:pt x="1164" y="865865"/>
                  <a:pt x="0" y="781050"/>
                </a:cubicBezTo>
                <a:cubicBezTo>
                  <a:pt x="-18903" y="693327"/>
                  <a:pt x="29653" y="582019"/>
                  <a:pt x="0" y="468632"/>
                </a:cubicBezTo>
                <a:cubicBezTo>
                  <a:pt x="-29653" y="355245"/>
                  <a:pt x="32090" y="232709"/>
                  <a:pt x="0" y="156214"/>
                </a:cubicBezTo>
                <a:close/>
              </a:path>
            </a:pathLst>
          </a:custGeom>
          <a:solidFill>
            <a:srgbClr val="F7CA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>
                <a:solidFill>
                  <a:srgbClr val="0C0C0C"/>
                </a:solidFill>
                <a:latin typeface="Corben"/>
                <a:ea typeface="Corben"/>
                <a:cs typeface="Corben"/>
                <a:sym typeface="Corben"/>
              </a:rPr>
              <a:t>Vallási, spirituális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rgbClr val="0C0C0C"/>
                </a:solidFill>
                <a:latin typeface="Corben"/>
                <a:ea typeface="Corben"/>
                <a:cs typeface="Corben"/>
                <a:sym typeface="Corben"/>
              </a:rPr>
              <a:t>vonatkozások</a:t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6939280" y="4325140"/>
            <a:ext cx="1859280" cy="4937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4" descr="A képen rajz látható&#10;&#10;Automatikusan generált leírás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050" y="2787006"/>
            <a:ext cx="2261870" cy="282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1700" y="62357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375920" y="365127"/>
            <a:ext cx="7132320" cy="91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 Black"/>
              <a:buNone/>
            </a:pPr>
            <a:r>
              <a:rPr lang="hu-HU" sz="60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A testi dimenzió</a:t>
            </a: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568960" y="1402080"/>
            <a:ext cx="7711440" cy="449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A bezártság már mentett egyszer életet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Otthonaink </a:t>
            </a:r>
            <a:r>
              <a:rPr lang="hu-HU" sz="3200" b="1">
                <a:solidFill>
                  <a:srgbClr val="C00000"/>
                </a:solidFill>
              </a:rPr>
              <a:t>Noé bárkái</a:t>
            </a:r>
            <a:r>
              <a:rPr lang="hu-HU" sz="3200" b="1"/>
              <a:t>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Még az állatok is kibírták. Pont mi ne kapnánk kegyelmet? </a:t>
            </a:r>
            <a:endParaRPr/>
          </a:p>
        </p:txBody>
      </p:sp>
      <p:pic>
        <p:nvPicPr>
          <p:cNvPr id="106" name="Google Shape;106;p15" descr="Noah's Ark GIF - NoahsArk Animals Saved - Discover &amp; Share GIFs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9840" y="3561432"/>
            <a:ext cx="4283234" cy="3165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Christmas Gif - ID: 209304 - Gif Abyss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5240" y="101599"/>
            <a:ext cx="1371936" cy="130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1700" y="62357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359410" y="102939"/>
            <a:ext cx="7132320" cy="812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 Black"/>
              <a:buNone/>
            </a:pPr>
            <a:r>
              <a:rPr lang="hu-HU" sz="54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A testi dimenzió</a:t>
            </a:r>
            <a:endParaRPr/>
          </a:p>
        </p:txBody>
      </p:sp>
      <p:pic>
        <p:nvPicPr>
          <p:cNvPr id="114" name="Google Shape;114;p16" descr="Sunshine GIFs | Ten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9750" y="4841679"/>
            <a:ext cx="2336800" cy="217747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215900" y="1093077"/>
            <a:ext cx="8712200" cy="555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De jó! … most nincs rohanás, lökdösődés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Aktívabb testmozgás!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Ápoltság = önbecsülés és a másik iránti tisztelet! (otthoni pongyola, borosta…)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Fokozottabban tiszteljük mindenki saját terét!</a:t>
            </a:r>
            <a:endParaRPr sz="3200" b="1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A böjt, a lemondás és a jótettek szolidaritás az istállóban születő Jézussal és a veszteséget elszenvedőkkel.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Integess a Napnak minden nap!</a:t>
            </a:r>
            <a:endParaRPr/>
          </a:p>
        </p:txBody>
      </p:sp>
      <p:pic>
        <p:nvPicPr>
          <p:cNvPr id="116" name="Google Shape;116;p16" descr="Christmas Gif - ID: 209304 - Gif Abyss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5240" y="101599"/>
            <a:ext cx="1371936" cy="130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1700" y="62357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294640" y="161926"/>
            <a:ext cx="6360160" cy="127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 Black"/>
              <a:buNone/>
            </a:pPr>
            <a:r>
              <a:rPr lang="hu-HU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Lelki, pszichés kérdések</a:t>
            </a:r>
            <a:endParaRPr/>
          </a:p>
        </p:txBody>
      </p:sp>
      <p:pic>
        <p:nvPicPr>
          <p:cNvPr id="123" name="Google Shape;123;p17" descr="Semmit nem lehet csinálni EGYÜTT Kispesten? - Dódity Gabriell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1067" y="7620"/>
            <a:ext cx="2159211" cy="208788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/>
          <p:nvPr/>
        </p:nvSpPr>
        <p:spPr>
          <a:xfrm>
            <a:off x="6972300" y="2019300"/>
            <a:ext cx="1524000" cy="330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7632701" y="2095500"/>
            <a:ext cx="863600" cy="330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203200" y="1635760"/>
            <a:ext cx="8940800" cy="538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A fizikai bezártság megnyithat valami új felé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Kevesebb lehetőség az ünnepi külsőségekre – ez felszabadulás is!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A felszabadult időt mire használom? Gondoljuk végig!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Mit is akarok régóta elolvasni?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Milyen jó oldala lehet ennek a helyzetnek?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De jó, hogy nem kell annyi ajándékot venni - a karácsony misztériuma felé jobban figyelhetek!</a:t>
            </a: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8568856" y="2046136"/>
            <a:ext cx="448144" cy="13826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1700" y="62357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8" descr="Hearts Heart Beat GIF - Hearts HeartBeat FamilyMindig 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7361" y="69042"/>
            <a:ext cx="2326640" cy="254872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94640" y="161926"/>
            <a:ext cx="6360160" cy="127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 Black"/>
              <a:buNone/>
            </a:pPr>
            <a:r>
              <a:rPr lang="hu-HU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Lelki, pszichés kérdések</a:t>
            </a:r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203200" y="1635760"/>
            <a:ext cx="8940800" cy="538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A családtagok szíve dobogjon együtt is, de külön is</a:t>
            </a:r>
            <a:endParaRPr/>
          </a:p>
          <a:p>
            <a:pPr marL="349885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u-HU" sz="3200" b="1"/>
              <a:t>Saját ritmus, saját munka – engedjünk egymásnak teret</a:t>
            </a:r>
            <a:endParaRPr/>
          </a:p>
          <a:p>
            <a:pPr marL="349885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u-HU" sz="3200" b="1"/>
              <a:t>Legyenek közös családi események, étkezés, ima!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Tartsuk a kapcsolatot barátainkkal, rokonainkkal – ahogy lehet!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Figyelj azokra, akiknek nagyon nehéz a bezártság!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sp>
        <p:nvSpPr>
          <p:cNvPr id="136" name="Google Shape;136;p18"/>
          <p:cNvSpPr/>
          <p:nvPr/>
        </p:nvSpPr>
        <p:spPr>
          <a:xfrm>
            <a:off x="6985002" y="2040320"/>
            <a:ext cx="1511298" cy="330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7632701" y="2095500"/>
            <a:ext cx="863600" cy="330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8568856" y="2046136"/>
            <a:ext cx="448144" cy="13826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8" descr="Libra at Animated-Gifs.or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699" y="2184400"/>
            <a:ext cx="2173147" cy="217314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/>
          <p:nvPr/>
        </p:nvSpPr>
        <p:spPr>
          <a:xfrm rot="-1541529">
            <a:off x="2878812" y="2777073"/>
            <a:ext cx="776177" cy="44440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8"/>
          <p:cNvSpPr/>
          <p:nvPr/>
        </p:nvSpPr>
        <p:spPr>
          <a:xfrm rot="-9258471" flipH="1">
            <a:off x="2876685" y="3591951"/>
            <a:ext cx="776177" cy="44440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1700" y="62357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-161615" y="377588"/>
            <a:ext cx="612648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 Black"/>
              <a:buNone/>
            </a:pPr>
            <a:r>
              <a:rPr lang="hu-HU" sz="40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Vallási, spirituális vonatkozások</a:t>
            </a:r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1"/>
          </p:nvPr>
        </p:nvSpPr>
        <p:spPr>
          <a:xfrm>
            <a:off x="85061" y="2049225"/>
            <a:ext cx="9218428" cy="50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Char char="•"/>
            </a:pPr>
            <a:r>
              <a:rPr lang="hu-HU" sz="3237" b="1"/>
              <a:t>Túl megszokottá vált a karácsony nagy misztériuma!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237"/>
              <a:buChar char="•"/>
            </a:pPr>
            <a:r>
              <a:rPr lang="hu-HU" sz="3237" b="1"/>
              <a:t>Az első karácsony is „szokatlan” volt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330"/>
              <a:buChar char="•"/>
            </a:pPr>
            <a:r>
              <a:rPr lang="hu-HU" sz="3330" b="1"/>
              <a:t>Most szokatlan az advent is, több a szorongás – a szokásaink elvesztésével kapaszkodjunk erősebben a velünk lévő Istenbe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237"/>
              <a:buChar char="•"/>
            </a:pPr>
            <a:r>
              <a:rPr lang="hu-HU" sz="3237" b="1"/>
              <a:t>Advent lényege: </a:t>
            </a:r>
            <a:r>
              <a:rPr lang="hu-HU" sz="3237" b="1">
                <a:solidFill>
                  <a:srgbClr val="C00000"/>
                </a:solidFill>
              </a:rPr>
              <a:t>nyitottság Isten szokatlanságaira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237"/>
              <a:buChar char="•"/>
            </a:pPr>
            <a:r>
              <a:rPr lang="hu-HU" sz="3237" b="1"/>
              <a:t>Egész életünk legyen nyitott Isten szokatlanságaira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3237"/>
              <a:buChar char="•"/>
            </a:pPr>
            <a:r>
              <a:rPr lang="hu-HU" sz="3237" b="1"/>
              <a:t>Ne a formákhoz, hanem Krisztushoz legyünk közel!</a:t>
            </a:r>
            <a:endParaRPr/>
          </a:p>
          <a:p>
            <a:pPr marL="228600" lvl="0" indent="-64135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b="1"/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b="1"/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b="1"/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b="1"/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b="1"/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b="1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b="1"/>
          </a:p>
        </p:txBody>
      </p:sp>
      <p:pic>
        <p:nvPicPr>
          <p:cNvPr id="149" name="Google Shape;149;p19" descr="News - Our Lady of Guadalupe Home of Windsor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0726" y="0"/>
            <a:ext cx="3343274" cy="167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1700" y="62357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0" y="148619"/>
            <a:ext cx="9144000" cy="82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 Black"/>
              <a:buNone/>
            </a:pPr>
            <a:r>
              <a:rPr lang="hu-HU" sz="40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Vallási, spirituális vonatkozások</a:t>
            </a: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325120" y="1137684"/>
            <a:ext cx="5969354" cy="5649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Jé, minden ünnepben van bezártság: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Karácsonykor a lakott világból a barlangba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A feltámadt Krisztus a félelemtől bezárkózott tanítványoknak jelent meg!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u-HU" sz="3200" b="1"/>
              <a:t>A Lélek zárt teremben, a zárt tanítványi körre szállt le.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200"/>
              <a:buChar char="•"/>
            </a:pPr>
            <a:r>
              <a:rPr lang="hu-HU" sz="3200" b="1">
                <a:solidFill>
                  <a:srgbClr val="C00000"/>
                </a:solidFill>
              </a:rPr>
              <a:t>Az összezártság valamitől elzár, valamire megnyit!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9117" y="4806346"/>
            <a:ext cx="1446416" cy="213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 descr="A képen nő, személyek, férfi látható&#10;&#10;Automatikusan generált leírás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294474" y="979715"/>
            <a:ext cx="1414131" cy="195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 descr="A képen személy, személyek, csoport, állás látható&#10;&#10;Automatikusan generált leírás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7881" y="2984722"/>
            <a:ext cx="2496119" cy="174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1700" y="62357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1" descr="A képen szöveg látható&#10;&#10;Automatikusan generált leírás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510" y="1158240"/>
            <a:ext cx="7265457" cy="388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1700" y="62357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Diavetítés a képernyőre (4:3 oldalarány)</PresentationFormat>
  <Paragraphs>58</Paragraphs>
  <Slides>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Corben</vt:lpstr>
      <vt:lpstr>Quintessential</vt:lpstr>
      <vt:lpstr>Arial Black</vt:lpstr>
      <vt:lpstr>Calibri</vt:lpstr>
      <vt:lpstr>Arial</vt:lpstr>
      <vt:lpstr>Office-téma</vt:lpstr>
      <vt:lpstr>Advent  „másként”</vt:lpstr>
      <vt:lpstr>Összezártság és nyitottság </vt:lpstr>
      <vt:lpstr>A testi dimenzió</vt:lpstr>
      <vt:lpstr>A testi dimenzió</vt:lpstr>
      <vt:lpstr>Lelki, pszichés kérdések</vt:lpstr>
      <vt:lpstr>Lelki, pszichés kérdések</vt:lpstr>
      <vt:lpstr>Vallási, spirituális vonatkozások</vt:lpstr>
      <vt:lpstr>Vallási, spirituális vonatkozások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 „másként”</dc:title>
  <dc:creator>Csiky</dc:creator>
  <cp:lastModifiedBy>Tamás Csikós</cp:lastModifiedBy>
  <cp:revision>1</cp:revision>
  <dcterms:modified xsi:type="dcterms:W3CDTF">2020-11-29T20:37:34Z</dcterms:modified>
</cp:coreProperties>
</file>